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3" r:id="rId4"/>
    <p:sldId id="267" r:id="rId5"/>
    <p:sldId id="279" r:id="rId6"/>
    <p:sldId id="283" r:id="rId7"/>
    <p:sldId id="284" r:id="rId8"/>
    <p:sldId id="285" r:id="rId9"/>
    <p:sldId id="286" r:id="rId10"/>
    <p:sldId id="28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E10A2D"/>
    <a:srgbClr val="FFD44B"/>
    <a:srgbClr val="FFDC6D"/>
    <a:srgbClr val="CCECFF"/>
    <a:srgbClr val="61D6FF"/>
    <a:srgbClr val="58BEC0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714" autoAdjust="0"/>
  </p:normalViewPr>
  <p:slideViewPr>
    <p:cSldViewPr>
      <p:cViewPr>
        <p:scale>
          <a:sx n="100" d="100"/>
          <a:sy n="100" d="100"/>
        </p:scale>
        <p:origin x="-1020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8C447-12C3-424F-9146-9AF26EE6C6D4}" type="datetimeFigureOut">
              <a:rPr lang="en-US" smtClean="0"/>
              <a:pPr/>
              <a:t>9/20/2011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6632-5B6D-45AD-A8F3-BB0F055F8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7FC9-1190-4E0E-87DB-217DD9439896}" type="datetimeFigureOut">
              <a:rPr lang="en-US" smtClean="0"/>
              <a:pPr/>
              <a:t>9/20/2011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43C2-A72E-4B85-B510-8F2B80AEB1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CCE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09800" y="1371600"/>
            <a:ext cx="6399212" cy="23622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28800" y="1752600"/>
            <a:ext cx="6396037" cy="2286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31938" y="1414463"/>
            <a:ext cx="6392862" cy="2286000"/>
          </a:xfrm>
          <a:prstGeom prst="roundRect">
            <a:avLst>
              <a:gd name="adj" fmla="val 16667"/>
            </a:avLst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7" name="Picture 28" descr="SouthWest_Logo_RGB_JPG"/>
          <p:cNvPicPr>
            <a:picLocks noChangeAspect="1" noChangeArrowheads="1"/>
          </p:cNvPicPr>
          <p:nvPr/>
        </p:nvPicPr>
        <p:blipFill>
          <a:blip r:embed="rId2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RESUME</a:t>
            </a:r>
            <a:r>
              <a:rPr lang="en-US" sz="1200" b="1" dirty="0" smtClean="0">
                <a:solidFill>
                  <a:schemeClr val="accent1"/>
                </a:solidFill>
              </a:rPr>
              <a:t> WRITER’S </a:t>
            </a:r>
            <a:r>
              <a:rPr lang="en-US" sz="1200" b="1" dirty="0">
                <a:solidFill>
                  <a:schemeClr val="accent1"/>
                </a:solidFill>
              </a:rPr>
              <a:t>WORKBOOK  </a:t>
            </a:r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8" name="Oval 17"/>
          <p:cNvSpPr>
            <a:spLocks noChangeAspect="1" noChangeArrowheads="1"/>
          </p:cNvSpPr>
          <p:nvPr userDrawn="1"/>
        </p:nvSpPr>
        <p:spPr bwMode="hidden">
          <a:xfrm>
            <a:off x="3959225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19" name="Oval 18"/>
          <p:cNvSpPr>
            <a:spLocks noChangeAspect="1" noChangeArrowheads="1"/>
          </p:cNvSpPr>
          <p:nvPr userDrawn="1"/>
        </p:nvSpPr>
        <p:spPr bwMode="hidden">
          <a:xfrm>
            <a:off x="3694113" y="6627813"/>
            <a:ext cx="155575" cy="155575"/>
          </a:xfrm>
          <a:prstGeom prst="ellipse">
            <a:avLst/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" name="Oval 19"/>
          <p:cNvSpPr>
            <a:spLocks noChangeAspect="1" noChangeArrowheads="1"/>
          </p:cNvSpPr>
          <p:nvPr userDrawn="1"/>
        </p:nvSpPr>
        <p:spPr bwMode="hidden">
          <a:xfrm>
            <a:off x="3427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1" name="Oval 20"/>
          <p:cNvSpPr>
            <a:spLocks noChangeAspect="1" noChangeArrowheads="1"/>
          </p:cNvSpPr>
          <p:nvPr userDrawn="1"/>
        </p:nvSpPr>
        <p:spPr bwMode="hidden">
          <a:xfrm>
            <a:off x="2895600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2" name="Oval 21"/>
          <p:cNvSpPr>
            <a:spLocks noChangeAspect="1" noChangeArrowheads="1"/>
          </p:cNvSpPr>
          <p:nvPr userDrawn="1"/>
        </p:nvSpPr>
        <p:spPr bwMode="hidden">
          <a:xfrm>
            <a:off x="3162300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4" name="Oval 23"/>
          <p:cNvSpPr>
            <a:spLocks noChangeAspect="1" noChangeArrowheads="1"/>
          </p:cNvSpPr>
          <p:nvPr userDrawn="1"/>
        </p:nvSpPr>
        <p:spPr bwMode="hidden">
          <a:xfrm flipH="1">
            <a:off x="7848600" y="6627813"/>
            <a:ext cx="155575" cy="15557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5" name="Oval 24"/>
          <p:cNvSpPr>
            <a:spLocks noChangeAspect="1" noChangeArrowheads="1"/>
          </p:cNvSpPr>
          <p:nvPr userDrawn="1"/>
        </p:nvSpPr>
        <p:spPr bwMode="hidden">
          <a:xfrm>
            <a:off x="8113713" y="6627813"/>
            <a:ext cx="155575" cy="15557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6" name="Oval 25"/>
          <p:cNvSpPr>
            <a:spLocks noChangeAspect="1" noChangeArrowheads="1"/>
          </p:cNvSpPr>
          <p:nvPr userDrawn="1"/>
        </p:nvSpPr>
        <p:spPr bwMode="hidden">
          <a:xfrm flipH="1">
            <a:off x="8380413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7" name="Oval 26"/>
          <p:cNvSpPr>
            <a:spLocks noChangeAspect="1" noChangeArrowheads="1"/>
          </p:cNvSpPr>
          <p:nvPr userDrawn="1"/>
        </p:nvSpPr>
        <p:spPr bwMode="hidden">
          <a:xfrm flipH="1">
            <a:off x="8912225" y="6627813"/>
            <a:ext cx="155575" cy="15557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8" name="Oval 27"/>
          <p:cNvSpPr>
            <a:spLocks noChangeAspect="1" noChangeArrowheads="1"/>
          </p:cNvSpPr>
          <p:nvPr userDrawn="1"/>
        </p:nvSpPr>
        <p:spPr bwMode="hidden">
          <a:xfrm flipH="1">
            <a:off x="8645525" y="6627813"/>
            <a:ext cx="155575" cy="155575"/>
          </a:xfrm>
          <a:prstGeom prst="ellipse">
            <a:avLst/>
          </a:prstGeom>
          <a:solidFill>
            <a:srgbClr val="E10A2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1066800" y="990600"/>
            <a:ext cx="6389687" cy="22860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0" name="AutoShape 29"/>
          <p:cNvSpPr>
            <a:spLocks noChangeArrowheads="1"/>
          </p:cNvSpPr>
          <p:nvPr userDrawn="1"/>
        </p:nvSpPr>
        <p:spPr bwMode="auto">
          <a:xfrm>
            <a:off x="776288" y="1371600"/>
            <a:ext cx="6310312" cy="2362199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1752600" y="38862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150" name="Rectangle 30"/>
          <p:cNvSpPr>
            <a:spLocks noGrp="1" noChangeArrowheads="1"/>
          </p:cNvSpPr>
          <p:nvPr userDrawn="1">
            <p:ph type="ctrTitle" hasCustomPrompt="1"/>
          </p:nvPr>
        </p:nvSpPr>
        <p:spPr>
          <a:xfrm>
            <a:off x="1371600" y="1414463"/>
            <a:ext cx="5484813" cy="2286000"/>
          </a:xfrm>
          <a:ln w="76200"/>
        </p:spPr>
        <p:txBody>
          <a:bodyPr/>
          <a:lstStyle>
            <a:lvl1pPr>
              <a:defRPr sz="6600">
                <a:solidFill>
                  <a:schemeClr val="bg1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CHAPTER 1</a:t>
            </a:r>
            <a:endParaRPr 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1600200" y="2971800"/>
            <a:ext cx="43434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 anchorCtr="0">
            <a:spAutoFit/>
          </a:bodyPr>
          <a:lstStyle/>
          <a:p>
            <a:endParaRPr lang="en-US" sz="4000" baseline="0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>
            <a:spLocks noChangeAspect="1" noChangeArrowheads="1"/>
          </p:cNvSpPr>
          <p:nvPr userDrawn="1"/>
        </p:nvSpPr>
        <p:spPr bwMode="hidden">
          <a:xfrm flipH="1">
            <a:off x="2057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7" name="Oval 36"/>
          <p:cNvSpPr>
            <a:spLocks noChangeAspect="1" noChangeArrowheads="1"/>
          </p:cNvSpPr>
          <p:nvPr userDrawn="1"/>
        </p:nvSpPr>
        <p:spPr bwMode="hidden">
          <a:xfrm flipH="1">
            <a:off x="2286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8" name="Oval 37"/>
          <p:cNvSpPr>
            <a:spLocks noChangeAspect="1" noChangeArrowheads="1"/>
          </p:cNvSpPr>
          <p:nvPr userDrawn="1"/>
        </p:nvSpPr>
        <p:spPr bwMode="hidden">
          <a:xfrm flipH="1">
            <a:off x="2514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39" name="Oval 38"/>
          <p:cNvSpPr>
            <a:spLocks noChangeAspect="1" noChangeArrowheads="1"/>
          </p:cNvSpPr>
          <p:nvPr userDrawn="1"/>
        </p:nvSpPr>
        <p:spPr bwMode="hidden">
          <a:xfrm flipH="1">
            <a:off x="2743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0" name="Oval 39"/>
          <p:cNvSpPr>
            <a:spLocks noChangeAspect="1" noChangeArrowheads="1"/>
          </p:cNvSpPr>
          <p:nvPr userDrawn="1"/>
        </p:nvSpPr>
        <p:spPr bwMode="hidden">
          <a:xfrm flipH="1">
            <a:off x="2971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1" name="Oval 40"/>
          <p:cNvSpPr>
            <a:spLocks noChangeAspect="1" noChangeArrowheads="1"/>
          </p:cNvSpPr>
          <p:nvPr userDrawn="1"/>
        </p:nvSpPr>
        <p:spPr bwMode="hidden">
          <a:xfrm flipH="1">
            <a:off x="3200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2" name="Oval 41"/>
          <p:cNvSpPr>
            <a:spLocks noChangeAspect="1" noChangeArrowheads="1"/>
          </p:cNvSpPr>
          <p:nvPr userDrawn="1"/>
        </p:nvSpPr>
        <p:spPr bwMode="hidden">
          <a:xfrm flipH="1">
            <a:off x="3429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3" name="Oval 42"/>
          <p:cNvSpPr>
            <a:spLocks noChangeAspect="1" noChangeArrowheads="1"/>
          </p:cNvSpPr>
          <p:nvPr userDrawn="1"/>
        </p:nvSpPr>
        <p:spPr bwMode="hidden">
          <a:xfrm flipH="1">
            <a:off x="3657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4" name="Oval 43"/>
          <p:cNvSpPr>
            <a:spLocks noChangeAspect="1" noChangeArrowheads="1"/>
          </p:cNvSpPr>
          <p:nvPr userDrawn="1"/>
        </p:nvSpPr>
        <p:spPr bwMode="hidden">
          <a:xfrm flipH="1">
            <a:off x="3886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5" name="Oval 44"/>
          <p:cNvSpPr>
            <a:spLocks noChangeAspect="1" noChangeArrowheads="1"/>
          </p:cNvSpPr>
          <p:nvPr userDrawn="1"/>
        </p:nvSpPr>
        <p:spPr bwMode="hidden">
          <a:xfrm flipH="1">
            <a:off x="4114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6" name="Oval 45"/>
          <p:cNvSpPr>
            <a:spLocks noChangeAspect="1" noChangeArrowheads="1"/>
          </p:cNvSpPr>
          <p:nvPr userDrawn="1"/>
        </p:nvSpPr>
        <p:spPr bwMode="hidden">
          <a:xfrm flipH="1">
            <a:off x="4343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7" name="Oval 46"/>
          <p:cNvSpPr>
            <a:spLocks noChangeAspect="1" noChangeArrowheads="1"/>
          </p:cNvSpPr>
          <p:nvPr userDrawn="1"/>
        </p:nvSpPr>
        <p:spPr bwMode="hidden">
          <a:xfrm flipH="1">
            <a:off x="45720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8" name="Oval 47"/>
          <p:cNvSpPr>
            <a:spLocks noChangeAspect="1" noChangeArrowheads="1"/>
          </p:cNvSpPr>
          <p:nvPr userDrawn="1"/>
        </p:nvSpPr>
        <p:spPr bwMode="hidden">
          <a:xfrm flipH="1">
            <a:off x="48006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49" name="Oval 48"/>
          <p:cNvSpPr>
            <a:spLocks noChangeAspect="1" noChangeArrowheads="1"/>
          </p:cNvSpPr>
          <p:nvPr userDrawn="1"/>
        </p:nvSpPr>
        <p:spPr bwMode="hidden">
          <a:xfrm flipH="1">
            <a:off x="50292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0" name="Oval 49"/>
          <p:cNvSpPr>
            <a:spLocks noChangeAspect="1" noChangeArrowheads="1"/>
          </p:cNvSpPr>
          <p:nvPr userDrawn="1"/>
        </p:nvSpPr>
        <p:spPr bwMode="hidden">
          <a:xfrm flipH="1">
            <a:off x="52578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51" name="Oval 50"/>
          <p:cNvSpPr>
            <a:spLocks noChangeAspect="1" noChangeArrowheads="1"/>
          </p:cNvSpPr>
          <p:nvPr userDrawn="1"/>
        </p:nvSpPr>
        <p:spPr bwMode="hidden">
          <a:xfrm flipH="1">
            <a:off x="5486400" y="3200400"/>
            <a:ext cx="118872" cy="11887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8614ED6-A9D0-4F58-89C7-E1FE2C8444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DBA231-A2A7-4813-B90D-3E0EC4734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7772400" y="6556375"/>
            <a:ext cx="1219200" cy="301625"/>
          </a:xfrm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</a:t>
            </a:r>
            <a:fld id="{0A96650A-17D0-4770-838F-832FCC85D2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5B61A40D-DB14-4C49-B8B8-7C7E630911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4A97898-4905-47F0-9A37-D961A6040B4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19C2520-EA1C-4520-BA53-AC909DA69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AE0777D-6C31-4CE9-AC08-3240C198F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A10A2CFE-55E5-4155-86B8-C2333DA4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179E8096-9A50-4385-87F2-53363C37F2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7" name="Picture 3" descr="SouthWest_Logo_RGB_JPG"/>
          <p:cNvPicPr>
            <a:picLocks noChangeAspect="1" noChangeArrowheads="1"/>
          </p:cNvPicPr>
          <p:nvPr/>
        </p:nvPicPr>
        <p:blipFill>
          <a:blip r:embed="rId13" cstate="print"/>
          <a:srcRect l="5000" t="17204" r="5000" b="13979"/>
          <a:stretch>
            <a:fillRect/>
          </a:stretch>
        </p:blipFill>
        <p:spPr bwMode="auto">
          <a:xfrm>
            <a:off x="0" y="62357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E2EBE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228600"/>
            <a:ext cx="457200" cy="5943600"/>
            <a:chOff x="0" y="288"/>
            <a:chExt cx="288" cy="3600"/>
          </a:xfrm>
          <a:solidFill>
            <a:srgbClr val="00B0F0"/>
          </a:solidFill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" y="360"/>
              <a:ext cx="230" cy="3455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288"/>
              <a:ext cx="202" cy="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98" y="369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96" y="288"/>
              <a:ext cx="189" cy="18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978775" y="66675"/>
            <a:ext cx="1165225" cy="319088"/>
            <a:chOff x="7978775" y="66675"/>
            <a:chExt cx="1165225" cy="319088"/>
          </a:xfrm>
        </p:grpSpPr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8229600" y="66675"/>
              <a:ext cx="914400" cy="31750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flipH="1">
              <a:off x="7978775" y="66675"/>
              <a:ext cx="260350" cy="319088"/>
            </a:xfrm>
            <a:prstGeom prst="flowChartDelay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192588" y="6556375"/>
            <a:ext cx="36560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US" sz="1200" b="1" dirty="0">
                <a:solidFill>
                  <a:schemeClr val="accent1"/>
                </a:solidFill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</a:rPr>
              <a:t>THE</a:t>
            </a:r>
            <a:r>
              <a:rPr lang="en-US" sz="1200" b="1" baseline="0" dirty="0" smtClean="0">
                <a:solidFill>
                  <a:schemeClr val="accent1"/>
                </a:solidFill>
              </a:rPr>
              <a:t> </a:t>
            </a:r>
            <a:r>
              <a:rPr lang="en-US" sz="1200" b="1" dirty="0" smtClean="0">
                <a:solidFill>
                  <a:schemeClr val="accent1"/>
                </a:solidFill>
              </a:rPr>
              <a:t>RESUME WRITER’S WORKBOOK 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3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85725"/>
            <a:ext cx="1066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baseline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308A780C-23D5-4DD0-859E-C0494ECC86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848600" y="6554788"/>
            <a:ext cx="12192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58BEC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  <p:sp>
        <p:nvSpPr>
          <p:cNvPr id="4115" name="Oval 19"/>
          <p:cNvSpPr>
            <a:spLocks noChangeAspect="1" noChangeArrowheads="1"/>
          </p:cNvSpPr>
          <p:nvPr/>
        </p:nvSpPr>
        <p:spPr bwMode="hidden">
          <a:xfrm>
            <a:off x="8912225" y="6627813"/>
            <a:ext cx="155575" cy="155575"/>
          </a:xfrm>
          <a:prstGeom prst="ellipse">
            <a:avLst/>
          </a:prstGeom>
          <a:solidFill>
            <a:srgbClr val="FFD44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dirty="0">
              <a:latin typeface="Times New Roman" pitchFamily="18" charset="0"/>
            </a:endParaRPr>
          </a:p>
        </p:txBody>
      </p:sp>
      <p:grpSp>
        <p:nvGrpSpPr>
          <p:cNvPr id="1038" name="Group 20"/>
          <p:cNvGrpSpPr>
            <a:grpSpLocks/>
          </p:cNvGrpSpPr>
          <p:nvPr/>
        </p:nvGrpSpPr>
        <p:grpSpPr bwMode="auto">
          <a:xfrm flipH="1">
            <a:off x="2895600" y="6627813"/>
            <a:ext cx="1219200" cy="155575"/>
            <a:chOff x="2496" y="4175"/>
            <a:chExt cx="768" cy="98"/>
          </a:xfrm>
        </p:grpSpPr>
        <p:sp>
          <p:nvSpPr>
            <p:cNvPr id="4117" name="Oval 21"/>
            <p:cNvSpPr>
              <a:spLocks noChangeAspect="1" noChangeArrowheads="1"/>
            </p:cNvSpPr>
            <p:nvPr userDrawn="1"/>
          </p:nvSpPr>
          <p:spPr bwMode="hidden">
            <a:xfrm flipH="1">
              <a:off x="2496" y="4175"/>
              <a:ext cx="98" cy="98"/>
            </a:xfrm>
            <a:prstGeom prst="ellipse">
              <a:avLst/>
            </a:prstGeom>
            <a:solidFill>
              <a:srgbClr val="58BE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8" name="Oval 22"/>
            <p:cNvSpPr>
              <a:spLocks noChangeAspect="1" noChangeArrowheads="1"/>
            </p:cNvSpPr>
            <p:nvPr userDrawn="1"/>
          </p:nvSpPr>
          <p:spPr bwMode="hidden">
            <a:xfrm flipH="1">
              <a:off x="2663" y="4175"/>
              <a:ext cx="98" cy="98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19" name="Oval 23"/>
            <p:cNvSpPr>
              <a:spLocks noChangeAspect="1" noChangeArrowheads="1"/>
            </p:cNvSpPr>
            <p:nvPr userDrawn="1"/>
          </p:nvSpPr>
          <p:spPr bwMode="hidden">
            <a:xfrm flipH="1">
              <a:off x="2831" y="4175"/>
              <a:ext cx="98" cy="98"/>
            </a:xfrm>
            <a:prstGeom prst="ellipse">
              <a:avLst/>
            </a:prstGeom>
            <a:solidFill>
              <a:srgbClr val="FFD44B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0" name="Oval 24"/>
            <p:cNvSpPr>
              <a:spLocks noChangeAspect="1" noChangeArrowheads="1"/>
            </p:cNvSpPr>
            <p:nvPr userDrawn="1"/>
          </p:nvSpPr>
          <p:spPr bwMode="hidden">
            <a:xfrm flipH="1">
              <a:off x="3166" y="4175"/>
              <a:ext cx="98" cy="9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4121" name="Oval 25"/>
            <p:cNvSpPr>
              <a:spLocks noChangeAspect="1" noChangeArrowheads="1"/>
            </p:cNvSpPr>
            <p:nvPr userDrawn="1"/>
          </p:nvSpPr>
          <p:spPr bwMode="hidden">
            <a:xfrm flipH="1">
              <a:off x="2998" y="4175"/>
              <a:ext cx="98" cy="98"/>
            </a:xfrm>
            <a:prstGeom prst="ellipse">
              <a:avLst/>
            </a:pr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aseline="0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SzPct val="95000"/>
        <a:buFont typeface="Wingdings" pitchFamily="2" charset="2"/>
        <a:buChar char="S"/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Font typeface="Wingdings" pitchFamily="2" charset="2"/>
        <a:buChar char="S"/>
        <a:defRPr sz="2400" baseline="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D44B"/>
        </a:buClr>
        <a:buFont typeface="Wingdings" pitchFamily="2" charset="2"/>
        <a:buChar char="S"/>
        <a:defRPr sz="2200" baseline="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8BEC0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10A2D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14800"/>
            <a:ext cx="67056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Professional Experience—Chronological</a:t>
            </a:r>
          </a:p>
          <a:p>
            <a:pPr eaLnBrk="1" hangingPunct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414463"/>
            <a:ext cx="5561013" cy="2286000"/>
          </a:xfrm>
          <a:ln w="9525"/>
        </p:spPr>
        <p:txBody>
          <a:bodyPr/>
          <a:lstStyle/>
          <a:p>
            <a:pPr eaLnBrk="1" hangingPunct="1"/>
            <a:r>
              <a:rPr lang="en-US" dirty="0" smtClean="0"/>
              <a:t>CHAPTER 7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Action verbs are the key to an effective resume because they:</a:t>
            </a:r>
          </a:p>
          <a:p>
            <a:pPr lvl="1"/>
            <a:r>
              <a:rPr lang="en-US" dirty="0" smtClean="0"/>
              <a:t>Create impact and enliven a resume.</a:t>
            </a:r>
          </a:p>
          <a:p>
            <a:pPr lvl="1">
              <a:spcBef>
                <a:spcPts val="476"/>
              </a:spcBef>
            </a:pPr>
            <a:r>
              <a:rPr lang="en-US" dirty="0" smtClean="0"/>
              <a:t>Emphasize action and accomplishments.</a:t>
            </a:r>
          </a:p>
          <a:p>
            <a:pPr lvl="1">
              <a:spcBef>
                <a:spcPts val="476"/>
              </a:spcBef>
            </a:pPr>
            <a:r>
              <a:rPr lang="en-US" dirty="0" smtClean="0"/>
              <a:t>Present you as an achiever and a success.</a:t>
            </a:r>
          </a:p>
          <a:p>
            <a:pPr lvl="1">
              <a:spcBef>
                <a:spcPts val="476"/>
              </a:spcBef>
            </a:pPr>
            <a:r>
              <a:rPr lang="en-US" dirty="0" smtClean="0"/>
              <a:t>Concisely focus the reader's attention on your accomplishments.</a:t>
            </a:r>
          </a:p>
          <a:p>
            <a:r>
              <a:rPr lang="en-US" dirty="0" smtClean="0"/>
              <a:t>Examples: </a:t>
            </a:r>
            <a:r>
              <a:rPr lang="en-US" dirty="0" smtClean="0">
                <a:solidFill>
                  <a:srgbClr val="0033CC"/>
                </a:solidFill>
              </a:rPr>
              <a:t>developed, exceeded, initiated, persuaded, presided, scheduled, recommended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Summary of Employment History</a:t>
            </a:r>
            <a:endParaRPr lang="en-US" sz="2400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summary in a chronological resume includes: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Dates of employment (month, year)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Name of the company/organization you worked for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Description of the organization (if necessary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Location of the company (city and state)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Job title(s)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Responsibilities and duties</a:t>
            </a:r>
          </a:p>
          <a:p>
            <a:pPr lvl="1">
              <a:buClr>
                <a:srgbClr val="E10A2D"/>
              </a:buClr>
              <a:buFont typeface="Wingdings" pitchFamily="2" charset="2"/>
              <a:buChar char="ü"/>
            </a:pPr>
            <a:r>
              <a:rPr lang="en-US" sz="2400" dirty="0" smtClean="0"/>
              <a:t>Accomplishments, results, and demonstrated skills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Which Resume Format?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Chronological format.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most traditional format and the one most employers prefer.</a:t>
            </a:r>
          </a:p>
          <a:p>
            <a:pPr lvl="1"/>
            <a:r>
              <a:rPr lang="en-US" dirty="0" smtClean="0"/>
              <a:t>Should be used by students with little real-world experience.</a:t>
            </a:r>
          </a:p>
          <a:p>
            <a:r>
              <a:rPr lang="en-US" dirty="0" smtClean="0"/>
              <a:t>Functional and Hybrid formats.</a:t>
            </a:r>
          </a:p>
          <a:p>
            <a:pPr lvl="1"/>
            <a:r>
              <a:rPr lang="en-US" dirty="0" smtClean="0"/>
              <a:t>Are becoming more acceptable in today's market of frequent job changes.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Experience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Your professional experience is the heart of your resume.</a:t>
            </a:r>
          </a:p>
          <a:p>
            <a:pPr lvl="1"/>
            <a:r>
              <a:rPr lang="en-US" dirty="0" smtClean="0"/>
              <a:t>Employers focus on this section.</a:t>
            </a:r>
          </a:p>
          <a:p>
            <a:pPr lvl="1"/>
            <a:r>
              <a:rPr lang="en-US" dirty="0" smtClean="0"/>
              <a:t>Employers are looking for reason to eliminate you.</a:t>
            </a:r>
          </a:p>
          <a:p>
            <a:r>
              <a:rPr lang="en-US" dirty="0" smtClean="0"/>
              <a:t>Use this section to accentuate the positive.</a:t>
            </a:r>
          </a:p>
          <a:p>
            <a:pPr lvl="1"/>
            <a:r>
              <a:rPr lang="en-US" dirty="0" smtClean="0"/>
              <a:t>Demonstrate that you have the experience and ability to do the job.</a:t>
            </a:r>
          </a:p>
          <a:p>
            <a:pPr lvl="1"/>
            <a:r>
              <a:rPr lang="en-US" dirty="0" smtClean="0"/>
              <a:t>Prove that you are someone who can solve problems and contribute significantly.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Dates of Employment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sz="2700" dirty="0" smtClean="0"/>
              <a:t>List month/year employment began/ended. </a:t>
            </a:r>
          </a:p>
          <a:p>
            <a:pPr lvl="1"/>
            <a:r>
              <a:rPr lang="en-US" dirty="0" smtClean="0"/>
              <a:t>Write </a:t>
            </a:r>
            <a:r>
              <a:rPr lang="en-US" dirty="0" smtClean="0">
                <a:solidFill>
                  <a:srgbClr val="0033CC"/>
                </a:solidFill>
              </a:rPr>
              <a:t>"until present" </a:t>
            </a:r>
            <a:r>
              <a:rPr lang="en-US" dirty="0" smtClean="0"/>
              <a:t>if still at that job.</a:t>
            </a:r>
          </a:p>
          <a:p>
            <a:r>
              <a:rPr lang="en-US" sz="2700" dirty="0" smtClean="0"/>
              <a:t>If you have gaps you want to camouflage:</a:t>
            </a:r>
          </a:p>
          <a:p>
            <a:pPr lvl="1"/>
            <a:r>
              <a:rPr lang="en-US" dirty="0" smtClean="0"/>
              <a:t>List dates of employment after the company's name and location (detracts attention).</a:t>
            </a:r>
          </a:p>
          <a:p>
            <a:pPr lvl="1"/>
            <a:r>
              <a:rPr lang="en-US" dirty="0" smtClean="0"/>
              <a:t>List only the years of employment. </a:t>
            </a:r>
          </a:p>
          <a:p>
            <a:pPr lvl="2"/>
            <a:r>
              <a:rPr lang="en-US" dirty="0" smtClean="0"/>
              <a:t>Use only if you have no other choice.</a:t>
            </a:r>
          </a:p>
          <a:p>
            <a:r>
              <a:rPr lang="en-US" sz="2700" dirty="0" smtClean="0"/>
              <a:t>If you held many part-time jobs, consolidate them into one heading.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smtClean="0">
                <a:solidFill>
                  <a:srgbClr val="0033CC"/>
                </a:solidFill>
              </a:rPr>
              <a:t>2008</a:t>
            </a:r>
            <a:r>
              <a:rPr lang="en-US" dirty="0" smtClean="0">
                <a:solidFill>
                  <a:srgbClr val="0033CC"/>
                </a:solidFill>
                <a:latin typeface="Algerian"/>
              </a:rPr>
              <a:t>—</a:t>
            </a:r>
            <a:r>
              <a:rPr lang="en-US" dirty="0" smtClean="0">
                <a:solidFill>
                  <a:srgbClr val="0033CC"/>
                </a:solidFill>
              </a:rPr>
              <a:t>Present: Part-time Employment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>
              <a:solidFill>
                <a:srgbClr val="0033CC"/>
              </a:solidFill>
            </a:endParaRPr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Chapter  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List the company's name.</a:t>
            </a:r>
          </a:p>
          <a:p>
            <a:pPr lvl="1"/>
            <a:r>
              <a:rPr lang="en-US" dirty="0" smtClean="0"/>
              <a:t>If a large corporation, include the division. </a:t>
            </a:r>
          </a:p>
          <a:p>
            <a:pPr lvl="1"/>
            <a:r>
              <a:rPr lang="en-US" dirty="0" smtClean="0"/>
              <a:t>If </a:t>
            </a:r>
            <a:r>
              <a:rPr lang="en-US" dirty="0" smtClean="0"/>
              <a:t>a subsidiary of a larger company, mention it as well</a:t>
            </a:r>
            <a:r>
              <a:rPr lang="en-US" dirty="0" smtClean="0"/>
              <a:t>.</a:t>
            </a:r>
          </a:p>
          <a:p>
            <a:r>
              <a:rPr lang="en-US" dirty="0" smtClean="0"/>
              <a:t>Write </a:t>
            </a:r>
            <a:r>
              <a:rPr lang="en-US" dirty="0" smtClean="0"/>
              <a:t>a one-line description of the past employer if it is not well known.</a:t>
            </a:r>
          </a:p>
          <a:p>
            <a:r>
              <a:rPr lang="en-US" dirty="0" smtClean="0"/>
              <a:t>List the city/state where your past employer is located.</a:t>
            </a:r>
          </a:p>
          <a:p>
            <a:pPr lvl="1"/>
            <a:r>
              <a:rPr lang="en-US" dirty="0" smtClean="0"/>
              <a:t>Do not include streets addresses or phone numbers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Use a job title that every employer understands.</a:t>
            </a:r>
          </a:p>
          <a:p>
            <a:pPr lvl="1"/>
            <a:r>
              <a:rPr lang="en-US" dirty="0" smtClean="0"/>
              <a:t>Avoid such titles as </a:t>
            </a:r>
            <a:r>
              <a:rPr lang="en-US" dirty="0" smtClean="0">
                <a:solidFill>
                  <a:srgbClr val="0033CC"/>
                </a:solidFill>
              </a:rPr>
              <a:t>Jr. Data Entry Operator—Level Two</a:t>
            </a:r>
            <a:r>
              <a:rPr lang="en-US" dirty="0" smtClean="0"/>
              <a:t>.</a:t>
            </a:r>
            <a:r>
              <a:rPr lang="en-US" dirty="0" smtClean="0">
                <a:solidFill>
                  <a:srgbClr val="0033CC"/>
                </a:solidFill>
              </a:rPr>
              <a:t> </a:t>
            </a:r>
          </a:p>
          <a:p>
            <a:pPr lvl="1"/>
            <a:r>
              <a:rPr lang="en-US" dirty="0" smtClean="0"/>
              <a:t>Simply state it as </a:t>
            </a:r>
            <a:r>
              <a:rPr lang="en-US" dirty="0" smtClean="0">
                <a:solidFill>
                  <a:srgbClr val="0033CC"/>
                </a:solidFill>
              </a:rPr>
              <a:t>Data Entry Operator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you had more than one job title, set off each job title.</a:t>
            </a:r>
          </a:p>
          <a:p>
            <a:pPr lvl="1"/>
            <a:r>
              <a:rPr lang="en-US" dirty="0" smtClean="0"/>
              <a:t>Emphasize upward mobility and increased responsibility with each job.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Duties and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List three or four major duties.</a:t>
            </a:r>
          </a:p>
          <a:p>
            <a:pPr lvl="1"/>
            <a:r>
              <a:rPr lang="en-US" dirty="0" smtClean="0"/>
              <a:t>Always use action verbs.</a:t>
            </a:r>
          </a:p>
          <a:p>
            <a:r>
              <a:rPr lang="en-US" dirty="0" smtClean="0"/>
              <a:t>Mention the people (by job title) you interacted with.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smtClean="0">
                <a:solidFill>
                  <a:srgbClr val="0033CC"/>
                </a:solidFill>
              </a:rPr>
              <a:t>Reported to Vice President of Sales</a:t>
            </a:r>
            <a:endParaRPr lang="en-US" dirty="0" smtClean="0"/>
          </a:p>
          <a:p>
            <a:r>
              <a:rPr lang="en-US" dirty="0" smtClean="0"/>
              <a:t>Do not repeat responsibilities.</a:t>
            </a:r>
          </a:p>
          <a:p>
            <a:r>
              <a:rPr lang="en-US" dirty="0" smtClean="0"/>
              <a:t>Always show upward mobility.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List your most impressive accomplishment first.</a:t>
            </a:r>
          </a:p>
          <a:p>
            <a:pPr lvl="1"/>
            <a:r>
              <a:rPr lang="en-US" dirty="0" smtClean="0"/>
              <a:t>Qualify in terms of concrete employer benefits.</a:t>
            </a:r>
          </a:p>
          <a:p>
            <a:r>
              <a:rPr lang="en-US" dirty="0" smtClean="0"/>
              <a:t>Do not tell how you achieved your accomplishments.</a:t>
            </a:r>
          </a:p>
          <a:p>
            <a:pPr lvl="1"/>
            <a:r>
              <a:rPr lang="en-US" dirty="0" smtClean="0"/>
              <a:t>Make the employer interested enough to ask how you did it during an interview.</a:t>
            </a:r>
          </a:p>
          <a:p>
            <a:r>
              <a:rPr lang="en-US" dirty="0" smtClean="0"/>
              <a:t>Stress skills if you have no outstanding accomplishments.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AE69AF2-0DF1-4CF3-8E49-1ABF965612D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 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sume Writer's_slide master">
  <a:themeElements>
    <a:clrScheme name="design60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09B32"/>
      </a:folHlink>
    </a:clrScheme>
    <a:fontScheme name="design605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6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6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60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09B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Resume Writer's_slide master</Template>
  <TotalTime>874</TotalTime>
  <Words>550</Words>
  <Application>Microsoft Office PowerPoint</Application>
  <PresentationFormat>On-screen Show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Resume Writer's_slide master</vt:lpstr>
      <vt:lpstr>CHAPTER 7</vt:lpstr>
      <vt:lpstr>Summary of Employment History</vt:lpstr>
      <vt:lpstr>Which Resume Format?</vt:lpstr>
      <vt:lpstr>Professional Experience</vt:lpstr>
      <vt:lpstr>Dates of Employment</vt:lpstr>
      <vt:lpstr>Company Information</vt:lpstr>
      <vt:lpstr>Job Title</vt:lpstr>
      <vt:lpstr>Duties and Responsibilities</vt:lpstr>
      <vt:lpstr>Accomplishments</vt:lpstr>
      <vt:lpstr>Action Verbs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Carol1</dc:creator>
  <cp:lastModifiedBy>Carol1</cp:lastModifiedBy>
  <cp:revision>109</cp:revision>
  <dcterms:created xsi:type="dcterms:W3CDTF">2011-08-23T17:18:45Z</dcterms:created>
  <dcterms:modified xsi:type="dcterms:W3CDTF">2011-09-20T18:24:01Z</dcterms:modified>
</cp:coreProperties>
</file>